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85" r:id="rId5"/>
    <p:sldMasterId id="2147483699" r:id="rId6"/>
  </p:sldMasterIdLst>
  <p:notesMasterIdLst>
    <p:notesMasterId r:id="rId15"/>
  </p:notesMasterIdLst>
  <p:handoutMasterIdLst>
    <p:handoutMasterId r:id="rId16"/>
  </p:handoutMasterIdLst>
  <p:sldIdLst>
    <p:sldId id="256" r:id="rId7"/>
    <p:sldId id="351" r:id="rId8"/>
    <p:sldId id="355" r:id="rId9"/>
    <p:sldId id="353" r:id="rId10"/>
    <p:sldId id="357" r:id="rId11"/>
    <p:sldId id="352" r:id="rId12"/>
    <p:sldId id="358" r:id="rId13"/>
    <p:sldId id="30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5"/>
    <a:srgbClr val="CBB379"/>
    <a:srgbClr val="9BBF71"/>
    <a:srgbClr val="7DE5CB"/>
    <a:srgbClr val="BFC2C9"/>
    <a:srgbClr val="AAACB2"/>
    <a:srgbClr val="55D6E8"/>
    <a:srgbClr val="5AD6E7"/>
    <a:srgbClr val="EE7874"/>
    <a:srgbClr val="91BA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5534EF-4482-4ECD-9E07-7C6FA6B6F522}" v="3" dt="2021-09-13T15:18:27.5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77" autoAdjust="0"/>
    <p:restoredTop sz="78553" autoAdjust="0"/>
  </p:normalViewPr>
  <p:slideViewPr>
    <p:cSldViewPr snapToGrid="0">
      <p:cViewPr varScale="1">
        <p:scale>
          <a:sx n="92" d="100"/>
          <a:sy n="92" d="100"/>
        </p:scale>
        <p:origin x="157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7" d="100"/>
          <a:sy n="107" d="100"/>
        </p:scale>
        <p:origin x="3200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oelicher, Joseph" userId="4d3d89af-ad8d-43df-a359-eec619f28873" providerId="ADAL" clId="{175534EF-4482-4ECD-9E07-7C6FA6B6F522}"/>
    <pc:docChg chg="undo custSel addSld modSld sldOrd">
      <pc:chgData name="Froelicher, Joseph" userId="4d3d89af-ad8d-43df-a359-eec619f28873" providerId="ADAL" clId="{175534EF-4482-4ECD-9E07-7C6FA6B6F522}" dt="2021-09-13T15:50:52.512" v="1106" actId="20577"/>
      <pc:docMkLst>
        <pc:docMk/>
      </pc:docMkLst>
      <pc:sldChg chg="ord modNotesTx">
        <pc:chgData name="Froelicher, Joseph" userId="4d3d89af-ad8d-43df-a359-eec619f28873" providerId="ADAL" clId="{175534EF-4482-4ECD-9E07-7C6FA6B6F522}" dt="2021-09-13T15:12:41.324" v="136" actId="20577"/>
        <pc:sldMkLst>
          <pc:docMk/>
          <pc:sldMk cId="1185234955" sldId="322"/>
        </pc:sldMkLst>
      </pc:sldChg>
      <pc:sldChg chg="modSp mod">
        <pc:chgData name="Froelicher, Joseph" userId="4d3d89af-ad8d-43df-a359-eec619f28873" providerId="ADAL" clId="{175534EF-4482-4ECD-9E07-7C6FA6B6F522}" dt="2021-09-13T15:50:52.512" v="1106" actId="20577"/>
        <pc:sldMkLst>
          <pc:docMk/>
          <pc:sldMk cId="352466364" sldId="355"/>
        </pc:sldMkLst>
        <pc:spChg chg="mod">
          <ac:chgData name="Froelicher, Joseph" userId="4d3d89af-ad8d-43df-a359-eec619f28873" providerId="ADAL" clId="{175534EF-4482-4ECD-9E07-7C6FA6B6F522}" dt="2021-09-13T15:50:52.512" v="1106" actId="20577"/>
          <ac:spMkLst>
            <pc:docMk/>
            <pc:sldMk cId="352466364" sldId="355"/>
            <ac:spMk id="4" creationId="{0146A095-8D79-41D9-A32D-F70C07A12CAA}"/>
          </ac:spMkLst>
        </pc:spChg>
      </pc:sldChg>
      <pc:sldChg chg="addSp delSp modSp new mod">
        <pc:chgData name="Froelicher, Joseph" userId="4d3d89af-ad8d-43df-a359-eec619f28873" providerId="ADAL" clId="{175534EF-4482-4ECD-9E07-7C6FA6B6F522}" dt="2021-09-13T15:25:49.582" v="1033" actId="6549"/>
        <pc:sldMkLst>
          <pc:docMk/>
          <pc:sldMk cId="2402743495" sldId="360"/>
        </pc:sldMkLst>
        <pc:spChg chg="mod">
          <ac:chgData name="Froelicher, Joseph" userId="4d3d89af-ad8d-43df-a359-eec619f28873" providerId="ADAL" clId="{175534EF-4482-4ECD-9E07-7C6FA6B6F522}" dt="2021-09-13T15:15:02.786" v="158" actId="14100"/>
          <ac:spMkLst>
            <pc:docMk/>
            <pc:sldMk cId="2402743495" sldId="360"/>
            <ac:spMk id="2" creationId="{D43EF22D-93F9-4AC6-9277-068C9CE28F8B}"/>
          </ac:spMkLst>
        </pc:spChg>
        <pc:spChg chg="del">
          <ac:chgData name="Froelicher, Joseph" userId="4d3d89af-ad8d-43df-a359-eec619f28873" providerId="ADAL" clId="{175534EF-4482-4ECD-9E07-7C6FA6B6F522}" dt="2021-09-13T15:15:05.450" v="159" actId="478"/>
          <ac:spMkLst>
            <pc:docMk/>
            <pc:sldMk cId="2402743495" sldId="360"/>
            <ac:spMk id="3" creationId="{4A9FE8C8-1359-4290-8961-92D21C07D1E2}"/>
          </ac:spMkLst>
        </pc:spChg>
        <pc:spChg chg="mod">
          <ac:chgData name="Froelicher, Joseph" userId="4d3d89af-ad8d-43df-a359-eec619f28873" providerId="ADAL" clId="{175534EF-4482-4ECD-9E07-7C6FA6B6F522}" dt="2021-09-13T15:18:22.897" v="262" actId="1076"/>
          <ac:spMkLst>
            <pc:docMk/>
            <pc:sldMk cId="2402743495" sldId="360"/>
            <ac:spMk id="4" creationId="{37426891-4925-4B7C-BE4D-F6C73DFB0B80}"/>
          </ac:spMkLst>
        </pc:spChg>
        <pc:spChg chg="mod">
          <ac:chgData name="Froelicher, Joseph" userId="4d3d89af-ad8d-43df-a359-eec619f28873" providerId="ADAL" clId="{175534EF-4482-4ECD-9E07-7C6FA6B6F522}" dt="2021-09-13T15:18:22.897" v="262" actId="1076"/>
          <ac:spMkLst>
            <pc:docMk/>
            <pc:sldMk cId="2402743495" sldId="360"/>
            <ac:spMk id="5" creationId="{37058D46-7804-48B8-88B1-EBE13CEB1F03}"/>
          </ac:spMkLst>
        </pc:spChg>
        <pc:spChg chg="add del">
          <ac:chgData name="Froelicher, Joseph" userId="4d3d89af-ad8d-43df-a359-eec619f28873" providerId="ADAL" clId="{175534EF-4482-4ECD-9E07-7C6FA6B6F522}" dt="2021-09-13T15:18:12.523" v="261" actId="478"/>
          <ac:spMkLst>
            <pc:docMk/>
            <pc:sldMk cId="2402743495" sldId="360"/>
            <ac:spMk id="6" creationId="{1859A8B4-FCBF-4973-8E08-4A3CCA884750}"/>
          </ac:spMkLst>
        </pc:spChg>
        <pc:spChg chg="add mod">
          <ac:chgData name="Froelicher, Joseph" userId="4d3d89af-ad8d-43df-a359-eec619f28873" providerId="ADAL" clId="{175534EF-4482-4ECD-9E07-7C6FA6B6F522}" dt="2021-09-13T15:25:49.582" v="1033" actId="6549"/>
          <ac:spMkLst>
            <pc:docMk/>
            <pc:sldMk cId="2402743495" sldId="360"/>
            <ac:spMk id="7" creationId="{EEB01D59-C9A0-4FE3-B7A7-4D816B563470}"/>
          </ac:spMkLst>
        </pc:spChg>
        <pc:spChg chg="add mod">
          <ac:chgData name="Froelicher, Joseph" userId="4d3d89af-ad8d-43df-a359-eec619f28873" providerId="ADAL" clId="{175534EF-4482-4ECD-9E07-7C6FA6B6F522}" dt="2021-09-13T15:18:50.666" v="316" actId="14100"/>
          <ac:spMkLst>
            <pc:docMk/>
            <pc:sldMk cId="2402743495" sldId="360"/>
            <ac:spMk id="8" creationId="{5DE7764C-4C17-49AF-B2EF-6ADC9046BAA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B53EBD-2868-854D-B7E4-FEB3D2B729E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0E9156-2865-E34D-B5BE-6030F5B6488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349C0C-E19E-2A41-9ADF-2987DE64CDD3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F48FF2-80CA-5040-A76B-E7E8773EE7F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E9548-A76A-A44A-B5A6-B38389EF447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6A50A9-82D1-EE42-A9BF-9F5047B52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8842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AE1E33-D903-42F5-918E-4EEA31BDA9DA}" type="datetimeFigureOut">
              <a:rPr lang="en-US" smtClean="0"/>
              <a:t>11/23/2021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39F632-0407-4C0A-BE8F-CDAC807460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063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9F632-0407-4C0A-BE8F-CDAC807460C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04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9F632-0407-4C0A-BE8F-CDAC807460C6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0211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59D32-A698-4EEB-B860-8705CEE0E9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6C5EBE-54CD-468A-94A7-3A3D3F7504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6326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itting at a table using a computer&#10;&#10;Description automatically generated">
            <a:extLst>
              <a:ext uri="{FF2B5EF4-FFF2-40B4-BE49-F238E27FC236}">
                <a16:creationId xmlns:a16="http://schemas.microsoft.com/office/drawing/2014/main" id="{5B5AF314-6C09-934D-BDD2-4D265D3A7B3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7785" y="0"/>
            <a:ext cx="12054215" cy="6858000"/>
          </a:xfrm>
          <a:prstGeom prst="rect">
            <a:avLst/>
          </a:prstGeom>
        </p:spPr>
      </p:pic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B9B43E3F-9CDB-1941-90CE-D4A6CAA3467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7062460-7156-124C-8F95-CF83C8A652D2}"/>
              </a:ext>
            </a:extLst>
          </p:cNvPr>
          <p:cNvSpPr/>
          <p:nvPr userDrawn="1"/>
        </p:nvSpPr>
        <p:spPr>
          <a:xfrm>
            <a:off x="0" y="0"/>
            <a:ext cx="142240" cy="6858000"/>
          </a:xfrm>
          <a:prstGeom prst="rect">
            <a:avLst/>
          </a:prstGeom>
          <a:solidFill>
            <a:srgbClr val="CBB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12994B7-EBE5-5547-9B7C-94C22155B6E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06068" y="2876656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3956259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Break 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ll building in a city&#10;&#10;Description automatically generated">
            <a:extLst>
              <a:ext uri="{FF2B5EF4-FFF2-40B4-BE49-F238E27FC236}">
                <a16:creationId xmlns:a16="http://schemas.microsoft.com/office/drawing/2014/main" id="{DF83CFDB-866D-584A-BB61-1DD61C588C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1"/>
          <a:stretch/>
        </p:blipFill>
        <p:spPr>
          <a:xfrm>
            <a:off x="131848" y="0"/>
            <a:ext cx="12060151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8C1C290-7C3A-DF40-ACF5-3AA105F08442}"/>
              </a:ext>
            </a:extLst>
          </p:cNvPr>
          <p:cNvSpPr/>
          <p:nvPr userDrawn="1"/>
        </p:nvSpPr>
        <p:spPr>
          <a:xfrm>
            <a:off x="0" y="0"/>
            <a:ext cx="142240" cy="6858000"/>
          </a:xfrm>
          <a:prstGeom prst="rect">
            <a:avLst/>
          </a:prstGeom>
          <a:solidFill>
            <a:srgbClr val="CBB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61209DC4-2E36-7146-9313-FC96B03FA9C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5139" y="456830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A92E7E29-3EA7-F04E-BFA2-AD7947BCF6A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5516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Break 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large building&#10;&#10;Description automatically generated">
            <a:extLst>
              <a:ext uri="{FF2B5EF4-FFF2-40B4-BE49-F238E27FC236}">
                <a16:creationId xmlns:a16="http://schemas.microsoft.com/office/drawing/2014/main" id="{3762F0A7-6FD3-E14B-A3CA-A2AFC5F41A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5092" y="0"/>
            <a:ext cx="12056908" cy="6858000"/>
          </a:xfrm>
          <a:prstGeom prst="rect">
            <a:avLst/>
          </a:prstGeom>
        </p:spPr>
      </p:pic>
      <p:sp>
        <p:nvSpPr>
          <p:cNvPr id="34" name="Text Placeholder 12">
            <a:extLst>
              <a:ext uri="{FF2B5EF4-FFF2-40B4-BE49-F238E27FC236}">
                <a16:creationId xmlns:a16="http://schemas.microsoft.com/office/drawing/2014/main" id="{66A599F1-992C-6646-91DC-715705FA16C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93901" y="3611916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73D31933-7D67-D54C-8048-59AD4560A62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0985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Break 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ign in front of a building&#10;&#10;Description automatically generated">
            <a:extLst>
              <a:ext uri="{FF2B5EF4-FFF2-40B4-BE49-F238E27FC236}">
                <a16:creationId xmlns:a16="http://schemas.microsoft.com/office/drawing/2014/main" id="{488A7EE0-3EE9-1B41-B9FF-7373BABDD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5202" y="0"/>
            <a:ext cx="12046040" cy="6858000"/>
          </a:xfrm>
          <a:prstGeom prst="rect">
            <a:avLst/>
          </a:prstGeom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F2346E69-E968-314F-865C-5B7DFCB7E61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8427CB90-B1AF-F346-BC89-EC44BBEC3DE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0613" y="532873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20573426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cluttered desk&#10;&#10;Description automatically generated">
            <a:extLst>
              <a:ext uri="{FF2B5EF4-FFF2-40B4-BE49-F238E27FC236}">
                <a16:creationId xmlns:a16="http://schemas.microsoft.com/office/drawing/2014/main" id="{1CF682F6-C293-6A4D-9B1E-DF7CC929D3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5115" y="-1"/>
            <a:ext cx="12056885" cy="6858001"/>
          </a:xfrm>
          <a:prstGeom prst="rect">
            <a:avLst/>
          </a:prstGeom>
        </p:spPr>
      </p:pic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5510073B-537B-0D49-B4E1-5AC772D5D15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2810667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9CE911-8C0F-D644-9594-86E95F21AB2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5873" y="6054291"/>
            <a:ext cx="2613718" cy="47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770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view of a city&#10;&#10;Description automatically generated">
            <a:extLst>
              <a:ext uri="{FF2B5EF4-FFF2-40B4-BE49-F238E27FC236}">
                <a16:creationId xmlns:a16="http://schemas.microsoft.com/office/drawing/2014/main" id="{AE3A9CA1-3A58-114E-BACF-9ED266B041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0146" y="0"/>
            <a:ext cx="12041463" cy="6858000"/>
          </a:xfrm>
          <a:prstGeom prst="rect">
            <a:avLst/>
          </a:prstGeom>
        </p:spPr>
      </p:pic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FCFFE94B-123E-C04C-82CB-EE0C2A59F64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587013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A87BEBE7-662D-334D-B3DD-14531AD2BAD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6296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view of a city at night&#10;&#10;Description automatically generated">
            <a:extLst>
              <a:ext uri="{FF2B5EF4-FFF2-40B4-BE49-F238E27FC236}">
                <a16:creationId xmlns:a16="http://schemas.microsoft.com/office/drawing/2014/main" id="{3C3AEF05-C58F-7B4F-A88C-D5659D3A5F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"/>
          <a:stretch/>
        </p:blipFill>
        <p:spPr>
          <a:xfrm>
            <a:off x="140147" y="-1"/>
            <a:ext cx="12041462" cy="6858001"/>
          </a:xfrm>
          <a:prstGeom prst="rect">
            <a:avLst/>
          </a:prstGeom>
        </p:spPr>
      </p:pic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6747931A-6D7B-6240-AF8E-48071025707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587013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72352A9-751F-A14B-A030-D47E30C63BA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2567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C3A0F-6E55-4B06-8CB0-0EB6D0AA83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DEEC2A-FE95-4D69-96AF-7CB414DE65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62277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6694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E6203-7543-CE47-8A1E-A889E9113A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785" y="620440"/>
            <a:ext cx="4992556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HEADING TEXT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FC070BE-1FEE-F04B-B456-3EF06CBAAE5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5" y="224484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145ACD58-D78E-8E48-9455-5C51433032A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2" y="3610038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23DA182-ED9A-0045-A9F8-B4FE7EBCB5A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5" y="3256878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24D301D-51D2-7B49-B36F-2D3B066FD32F}"/>
              </a:ext>
            </a:extLst>
          </p:cNvPr>
          <p:cNvSpPr/>
          <p:nvPr userDrawn="1"/>
        </p:nvSpPr>
        <p:spPr>
          <a:xfrm>
            <a:off x="0" y="555892"/>
            <a:ext cx="416859" cy="1219120"/>
          </a:xfrm>
          <a:prstGeom prst="rect">
            <a:avLst/>
          </a:prstGeom>
          <a:solidFill>
            <a:srgbClr val="CBB3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Picture Placeholder 15">
            <a:extLst>
              <a:ext uri="{FF2B5EF4-FFF2-40B4-BE49-F238E27FC236}">
                <a16:creationId xmlns:a16="http://schemas.microsoft.com/office/drawing/2014/main" id="{BBB4CB9C-ACE6-C049-B0B7-CFE3862C2E2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1750613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4A6B9E0-8BB5-5A4E-B3FD-96457F7267FA}"/>
              </a:ext>
            </a:extLst>
          </p:cNvPr>
          <p:cNvSpPr/>
          <p:nvPr userDrawn="1"/>
        </p:nvSpPr>
        <p:spPr>
          <a:xfrm>
            <a:off x="0" y="555892"/>
            <a:ext cx="416859" cy="707886"/>
          </a:xfrm>
          <a:prstGeom prst="rect">
            <a:avLst/>
          </a:prstGeom>
          <a:solidFill>
            <a:srgbClr val="CBB3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C8EB69E-47F3-694D-A275-23388F3B4E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784" y="620441"/>
            <a:ext cx="9143215" cy="64333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HEADING TEXT GOES HERE</a:t>
            </a:r>
          </a:p>
        </p:txBody>
      </p:sp>
      <p:sp>
        <p:nvSpPr>
          <p:cNvPr id="13" name="Text Placeholder 17">
            <a:extLst>
              <a:ext uri="{FF2B5EF4-FFF2-40B4-BE49-F238E27FC236}">
                <a16:creationId xmlns:a16="http://schemas.microsoft.com/office/drawing/2014/main" id="{0F974FB2-8D75-DA41-B324-DD4C53B0A3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2C089CB9-1237-DF47-979F-BF42687AD1A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1AA03A5E-6068-E541-BC6B-D15350A09A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8AE174FD-3800-994F-BFA6-327768F3831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04724" y="1922114"/>
            <a:ext cx="5324475" cy="39168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2807106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inical Ca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F646B38-2DA4-0D4B-ADBF-652AA90F5193}"/>
              </a:ext>
            </a:extLst>
          </p:cNvPr>
          <p:cNvGrpSpPr/>
          <p:nvPr userDrawn="1"/>
        </p:nvGrpSpPr>
        <p:grpSpPr>
          <a:xfrm>
            <a:off x="600622" y="494100"/>
            <a:ext cx="946988" cy="946988"/>
            <a:chOff x="3693446" y="2806995"/>
            <a:chExt cx="946988" cy="94698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9BCEFF0-634C-2141-9CAA-A4B41968BB86}"/>
                </a:ext>
              </a:extLst>
            </p:cNvPr>
            <p:cNvSpPr/>
            <p:nvPr/>
          </p:nvSpPr>
          <p:spPr>
            <a:xfrm>
              <a:off x="3693446" y="2806995"/>
              <a:ext cx="946988" cy="94698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BB379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B0DEC4-6C7E-2D41-86D8-E0D0C3DBA7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809665" y="2909785"/>
              <a:ext cx="720601" cy="720601"/>
            </a:xfrm>
            <a:prstGeom prst="rect">
              <a:avLst/>
            </a:prstGeom>
          </p:spPr>
        </p:pic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1DF9BF6F-5BE5-A949-A2BE-FEB6D3DE73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3829" y="811650"/>
            <a:ext cx="4660243" cy="31188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dirty="0"/>
              <a:t>CLINICAL CARE HEADLINE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632BF96A-B5EB-CE4D-B28C-D3E503A430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B78C0FC2-AC0D-294F-9B31-E0C4B664BC3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14" name="Text Placeholder 21">
            <a:extLst>
              <a:ext uri="{FF2B5EF4-FFF2-40B4-BE49-F238E27FC236}">
                <a16:creationId xmlns:a16="http://schemas.microsoft.com/office/drawing/2014/main" id="{97048F38-8868-E245-9A6A-ACE7B8690CF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2C5BB342-F305-7C4A-AB1C-2B52530AFB7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2572251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ova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D797ACA-64C8-7D40-89A6-029F81442CA3}"/>
              </a:ext>
            </a:extLst>
          </p:cNvPr>
          <p:cNvGrpSpPr/>
          <p:nvPr userDrawn="1"/>
        </p:nvGrpSpPr>
        <p:grpSpPr>
          <a:xfrm>
            <a:off x="600622" y="494100"/>
            <a:ext cx="946988" cy="946988"/>
            <a:chOff x="600622" y="494100"/>
            <a:chExt cx="946988" cy="94698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FF4B835-26A5-6446-8C81-08408FEF2E79}"/>
                </a:ext>
              </a:extLst>
            </p:cNvPr>
            <p:cNvSpPr/>
            <p:nvPr/>
          </p:nvSpPr>
          <p:spPr>
            <a:xfrm>
              <a:off x="600622" y="494100"/>
              <a:ext cx="946988" cy="94698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BB379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Picture 4" descr="A close up of a logo&#10;&#10;Description automatically generated">
              <a:extLst>
                <a:ext uri="{FF2B5EF4-FFF2-40B4-BE49-F238E27FC236}">
                  <a16:creationId xmlns:a16="http://schemas.microsoft.com/office/drawing/2014/main" id="{C1B9D8A2-E10E-C240-BB52-98F8170767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5483" y="658960"/>
              <a:ext cx="617266" cy="617266"/>
            </a:xfrm>
            <a:prstGeom prst="rect">
              <a:avLst/>
            </a:prstGeom>
          </p:spPr>
        </p:pic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725F7162-D169-464C-AC28-508EBE3089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3829" y="811650"/>
            <a:ext cx="4660243" cy="31188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dirty="0"/>
              <a:t>INNOVATION HEADLINE</a:t>
            </a:r>
          </a:p>
        </p:txBody>
      </p:sp>
      <p:sp>
        <p:nvSpPr>
          <p:cNvPr id="7" name="Text Placeholder 17">
            <a:extLst>
              <a:ext uri="{FF2B5EF4-FFF2-40B4-BE49-F238E27FC236}">
                <a16:creationId xmlns:a16="http://schemas.microsoft.com/office/drawing/2014/main" id="{0A904540-C743-F240-9D83-88C35256DDF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C27EDD35-7F0C-4E41-A6AF-912CBA83E02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62B64F62-B39C-884B-AA09-8D7E8B40FD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1" name="Picture Placeholder 15">
            <a:extLst>
              <a:ext uri="{FF2B5EF4-FFF2-40B4-BE49-F238E27FC236}">
                <a16:creationId xmlns:a16="http://schemas.microsoft.com/office/drawing/2014/main" id="{56B375AC-58B2-7345-BDF1-578A007A55C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646783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earch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E5AD0B6-2B6C-FA4D-ABA4-26B7B50E3F8B}"/>
              </a:ext>
            </a:extLst>
          </p:cNvPr>
          <p:cNvGrpSpPr/>
          <p:nvPr userDrawn="1"/>
        </p:nvGrpSpPr>
        <p:grpSpPr>
          <a:xfrm>
            <a:off x="600622" y="494100"/>
            <a:ext cx="946988" cy="946988"/>
            <a:chOff x="600622" y="494100"/>
            <a:chExt cx="946988" cy="94698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F3A379D-1320-A64A-8C76-30C9FE7FC1BD}"/>
                </a:ext>
              </a:extLst>
            </p:cNvPr>
            <p:cNvSpPr/>
            <p:nvPr/>
          </p:nvSpPr>
          <p:spPr>
            <a:xfrm>
              <a:off x="600622" y="494100"/>
              <a:ext cx="946988" cy="94698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BB379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A7CB0C8-EBE5-7748-8915-FC6D08E1C1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1972" y="615449"/>
              <a:ext cx="704288" cy="704288"/>
            </a:xfrm>
            <a:prstGeom prst="rect">
              <a:avLst/>
            </a:prstGeom>
          </p:spPr>
        </p:pic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751C049B-037A-E74B-943B-377837A7AA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3829" y="811650"/>
            <a:ext cx="4581107" cy="31188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dirty="0"/>
              <a:t>RESEARCH HEADLINE</a:t>
            </a:r>
          </a:p>
        </p:txBody>
      </p:sp>
      <p:sp>
        <p:nvSpPr>
          <p:cNvPr id="7" name="Text Placeholder 17">
            <a:extLst>
              <a:ext uri="{FF2B5EF4-FFF2-40B4-BE49-F238E27FC236}">
                <a16:creationId xmlns:a16="http://schemas.microsoft.com/office/drawing/2014/main" id="{97AAA9A8-1C75-6440-999B-00827C6CC0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94B577A8-CF1D-3142-A816-011F969413F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8FF370A9-2602-D74B-AE49-0AC661AFF6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1" name="Picture Placeholder 15">
            <a:extLst>
              <a:ext uri="{FF2B5EF4-FFF2-40B4-BE49-F238E27FC236}">
                <a16:creationId xmlns:a16="http://schemas.microsoft.com/office/drawing/2014/main" id="{453BF050-CD13-C94C-B9CE-B2E72A1FA25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3897868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uca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E525F57E-86A8-8144-8038-AEFA51EB9EED}"/>
              </a:ext>
            </a:extLst>
          </p:cNvPr>
          <p:cNvSpPr/>
          <p:nvPr userDrawn="1"/>
        </p:nvSpPr>
        <p:spPr>
          <a:xfrm>
            <a:off x="600622" y="494100"/>
            <a:ext cx="946988" cy="946988"/>
          </a:xfrm>
          <a:prstGeom prst="ellipse">
            <a:avLst/>
          </a:prstGeom>
          <a:solidFill>
            <a:schemeClr val="bg1"/>
          </a:solidFill>
          <a:ln w="38100">
            <a:solidFill>
              <a:srgbClr val="CBB37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A53CE1-7B8D-F74E-9A10-561D816A71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579" y="598495"/>
            <a:ext cx="765089" cy="76508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FCD0229-8FEF-1A41-9E88-9ED0CD2C66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3829" y="811650"/>
            <a:ext cx="4660243" cy="31188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dirty="0"/>
              <a:t>EDUCATION HEADLINE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34875887-C26C-EF4B-9E8B-B815DE9A0D5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7" name="Text Placeholder 19">
            <a:extLst>
              <a:ext uri="{FF2B5EF4-FFF2-40B4-BE49-F238E27FC236}">
                <a16:creationId xmlns:a16="http://schemas.microsoft.com/office/drawing/2014/main" id="{2DD5ABC8-4DA4-B141-AA0E-20711C2626D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3CF7DBDE-C516-2645-9102-1B4C37B249C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0" name="Picture Placeholder 15">
            <a:extLst>
              <a:ext uri="{FF2B5EF4-FFF2-40B4-BE49-F238E27FC236}">
                <a16:creationId xmlns:a16="http://schemas.microsoft.com/office/drawing/2014/main" id="{987A6143-9BFB-0640-8A56-E6D2AFCAE10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2448915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Text no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9">
            <a:extLst>
              <a:ext uri="{FF2B5EF4-FFF2-40B4-BE49-F238E27FC236}">
                <a16:creationId xmlns:a16="http://schemas.microsoft.com/office/drawing/2014/main" id="{9AFDB238-CE84-D341-B157-1AA523A75A0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62966" y="2543238"/>
            <a:ext cx="4660900" cy="2560637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Pct val="110000"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10" name="Text Placeholder 21">
            <a:extLst>
              <a:ext uri="{FF2B5EF4-FFF2-40B4-BE49-F238E27FC236}">
                <a16:creationId xmlns:a16="http://schemas.microsoft.com/office/drawing/2014/main" id="{0EAD4234-EBED-FC4C-AC38-CEE9D587354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62949" y="2100430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 TEXT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9F6BA08-429D-4C46-A161-74FD957782A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12825" y="1389063"/>
            <a:ext cx="5324475" cy="39989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3668502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14000">
              <a:schemeClr val="bg1">
                <a:lumMod val="97000"/>
              </a:schemeClr>
            </a:gs>
            <a:gs pos="100000">
              <a:schemeClr val="bg1">
                <a:lumMod val="9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B0C6E7D-0691-E845-A7E5-00631560AC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-194001"/>
            <a:ext cx="12191999" cy="705200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190085F-B6F6-BB4C-AFE0-865C96C35AB6}"/>
              </a:ext>
            </a:extLst>
          </p:cNvPr>
          <p:cNvSpPr/>
          <p:nvPr userDrawn="1"/>
        </p:nvSpPr>
        <p:spPr>
          <a:xfrm>
            <a:off x="2" y="2017795"/>
            <a:ext cx="8525434" cy="894007"/>
          </a:xfrm>
          <a:prstGeom prst="rect">
            <a:avLst/>
          </a:prstGeom>
          <a:solidFill>
            <a:srgbClr val="CFB87C">
              <a:alpha val="85098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4F23775-81D2-0941-971E-8BD0B8611163}"/>
              </a:ext>
            </a:extLst>
          </p:cNvPr>
          <p:cNvSpPr txBox="1">
            <a:spLocks/>
          </p:cNvSpPr>
          <p:nvPr userDrawn="1"/>
        </p:nvSpPr>
        <p:spPr>
          <a:xfrm>
            <a:off x="241433" y="2117487"/>
            <a:ext cx="9144000" cy="894008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POWERPOINT TITLE	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A9E7E00-36E3-3542-B275-5CBA869A6B1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8190" y="1176983"/>
            <a:ext cx="6401094" cy="614842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DF865A41-D263-7E44-AD86-0DD07B34166B}"/>
              </a:ext>
            </a:extLst>
          </p:cNvPr>
          <p:cNvSpPr txBox="1">
            <a:spLocks/>
          </p:cNvSpPr>
          <p:nvPr userDrawn="1"/>
        </p:nvSpPr>
        <p:spPr>
          <a:xfrm>
            <a:off x="1225519" y="2911802"/>
            <a:ext cx="7299917" cy="63848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>
                <a:latin typeface="Helvetica Light" panose="020B0403020202020204" pitchFamily="34" charset="0"/>
              </a:rPr>
              <a:t>Insert Subtitle</a:t>
            </a:r>
          </a:p>
        </p:txBody>
      </p:sp>
    </p:spTree>
    <p:extLst>
      <p:ext uri="{BB962C8B-B14F-4D97-AF65-F5344CB8AC3E}">
        <p14:creationId xmlns:p14="http://schemas.microsoft.com/office/powerpoint/2010/main" val="1661049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Meiryo" charset="-128"/>
        <a:buChar char="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Wingdings" charset="2"/>
        <a:buChar char="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Meiryo" charset="-128"/>
        <a:buChar char="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600200" indent="-22860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Wingdings" charset="2"/>
        <a:buChar char="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2057400" indent="-22860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Meiryo" charset="-128"/>
        <a:buChar char="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3889B16-B69F-144B-9575-31ACC7D7EEBD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5873" y="6054291"/>
            <a:ext cx="2613718" cy="47576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29D82DB-C54A-DD48-ACC9-321C5E21CB24}"/>
              </a:ext>
            </a:extLst>
          </p:cNvPr>
          <p:cNvSpPr/>
          <p:nvPr userDrawn="1"/>
        </p:nvSpPr>
        <p:spPr>
          <a:xfrm>
            <a:off x="9987280" y="6317974"/>
            <a:ext cx="215878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panose="020B0403020202020204" pitchFamily="34" charset="0"/>
              </a:rPr>
              <a:t>Project 3: Framingham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E4A15A6-10A8-0C48-9D7A-94270C27E8FC}"/>
              </a:ext>
            </a:extLst>
          </p:cNvPr>
          <p:cNvCxnSpPr>
            <a:cxnSpLocks/>
          </p:cNvCxnSpPr>
          <p:nvPr userDrawn="1"/>
        </p:nvCxnSpPr>
        <p:spPr>
          <a:xfrm>
            <a:off x="10324990" y="6266539"/>
            <a:ext cx="148336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9D1A38E3-D28F-1C42-BDF8-EC581A238458}"/>
              </a:ext>
            </a:extLst>
          </p:cNvPr>
          <p:cNvSpPr/>
          <p:nvPr userDrawn="1"/>
        </p:nvSpPr>
        <p:spPr>
          <a:xfrm>
            <a:off x="0" y="0"/>
            <a:ext cx="142240" cy="6858000"/>
          </a:xfrm>
          <a:prstGeom prst="rect">
            <a:avLst/>
          </a:prstGeom>
          <a:solidFill>
            <a:srgbClr val="CBB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212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91" r:id="rId2"/>
    <p:sldLayoutId id="2147483687" r:id="rId3"/>
    <p:sldLayoutId id="2147483688" r:id="rId4"/>
    <p:sldLayoutId id="2147483696" r:id="rId5"/>
    <p:sldLayoutId id="2147483697" r:id="rId6"/>
    <p:sldLayoutId id="2147483698" r:id="rId7"/>
    <p:sldLayoutId id="2147483689" r:id="rId8"/>
    <p:sldLayoutId id="2147483692" r:id="rId9"/>
    <p:sldLayoutId id="2147483693" r:id="rId10"/>
    <p:sldLayoutId id="2147483694" r:id="rId11"/>
    <p:sldLayoutId id="2147483695" r:id="rId12"/>
    <p:sldLayoutId id="2147483700" r:id="rId13"/>
    <p:sldLayoutId id="2147483701" r:id="rId14"/>
    <p:sldLayoutId id="2147483702" r:id="rId15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60CB55F-7018-8045-A62A-AFC80237AC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6261"/>
            <a:ext cx="12191999" cy="695076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5999311-31A2-5445-A802-17D1F02724AC}"/>
              </a:ext>
            </a:extLst>
          </p:cNvPr>
          <p:cNvSpPr/>
          <p:nvPr userDrawn="1"/>
        </p:nvSpPr>
        <p:spPr>
          <a:xfrm>
            <a:off x="1" y="2025525"/>
            <a:ext cx="7858584" cy="894007"/>
          </a:xfrm>
          <a:prstGeom prst="rect">
            <a:avLst/>
          </a:prstGeom>
          <a:solidFill>
            <a:srgbClr val="CFB87C">
              <a:alpha val="85098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3065C-C879-5E46-9E43-F2AA0068548C}"/>
              </a:ext>
            </a:extLst>
          </p:cNvPr>
          <p:cNvSpPr txBox="1">
            <a:spLocks/>
          </p:cNvSpPr>
          <p:nvPr userDrawn="1"/>
        </p:nvSpPr>
        <p:spPr>
          <a:xfrm>
            <a:off x="1457490" y="1929783"/>
            <a:ext cx="9144000" cy="108549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THANK YOU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F56A806-CA4D-C646-9E64-B6D7EDF6E19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57490" y="1219201"/>
            <a:ext cx="6401094" cy="61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065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604670C-E670-CE47-9545-E6736381DE2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-194001"/>
            <a:ext cx="12191999" cy="705200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5F7BDD8-8641-8841-9B92-E853C2D4F027}"/>
              </a:ext>
            </a:extLst>
          </p:cNvPr>
          <p:cNvSpPr/>
          <p:nvPr/>
        </p:nvSpPr>
        <p:spPr>
          <a:xfrm>
            <a:off x="2" y="2017795"/>
            <a:ext cx="8525434" cy="894007"/>
          </a:xfrm>
          <a:prstGeom prst="rect">
            <a:avLst/>
          </a:prstGeom>
          <a:solidFill>
            <a:srgbClr val="CFB87C">
              <a:alpha val="85098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B4D204A-4FCA-0344-A580-1895CAC5DF14}"/>
              </a:ext>
            </a:extLst>
          </p:cNvPr>
          <p:cNvSpPr txBox="1">
            <a:spLocks/>
          </p:cNvSpPr>
          <p:nvPr/>
        </p:nvSpPr>
        <p:spPr>
          <a:xfrm>
            <a:off x="-309281" y="2017795"/>
            <a:ext cx="9144000" cy="894008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Project 2 Framingham Heart Data:</a:t>
            </a:r>
          </a:p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Survival Analysis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1BA0C49-94AF-6348-A500-6FFC79924F57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8190" y="1176983"/>
            <a:ext cx="6401094" cy="61484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3C19C29-F206-A74F-A2B5-7A04A5F61F07}"/>
              </a:ext>
            </a:extLst>
          </p:cNvPr>
          <p:cNvSpPr txBox="1">
            <a:spLocks/>
          </p:cNvSpPr>
          <p:nvPr/>
        </p:nvSpPr>
        <p:spPr>
          <a:xfrm>
            <a:off x="1225519" y="2911802"/>
            <a:ext cx="7299917" cy="63848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>
                <a:latin typeface="Helvetica Light" panose="020B0403020202020204" pitchFamily="34" charset="0"/>
              </a:rPr>
              <a:t>Joe Froelicher</a:t>
            </a:r>
          </a:p>
        </p:txBody>
      </p:sp>
    </p:spTree>
    <p:extLst>
      <p:ext uri="{BB962C8B-B14F-4D97-AF65-F5344CB8AC3E}">
        <p14:creationId xmlns:p14="http://schemas.microsoft.com/office/powerpoint/2010/main" val="12679127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82110" y="620441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Aims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62801" y="1441525"/>
            <a:ext cx="10726366" cy="43974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Using the provided Framingham heart data, we are interested in:</a:t>
            </a:r>
          </a:p>
          <a:p>
            <a:pPr lvl="1"/>
            <a:r>
              <a:rPr lang="en-US" dirty="0"/>
              <a:t>determining which risk factors are most associated with increased hazard of having a stroke</a:t>
            </a:r>
          </a:p>
          <a:p>
            <a:pPr lvl="1"/>
            <a:r>
              <a:rPr lang="en-US" dirty="0"/>
              <a:t>determining the 10-year risk for different risk profiles</a:t>
            </a:r>
          </a:p>
          <a:p>
            <a:pPr lvl="1"/>
            <a:r>
              <a:rPr lang="en-US" dirty="0"/>
              <a:t>analyzing how much temporal change in the associated risk factors</a:t>
            </a:r>
          </a:p>
          <a:p>
            <a:pPr lvl="2"/>
            <a:r>
              <a:rPr lang="en-US" dirty="0"/>
              <a:t>and whether a more sophisticated temporal analysis is needed</a:t>
            </a:r>
          </a:p>
          <a:p>
            <a:r>
              <a:rPr lang="en-US" dirty="0"/>
              <a:t>Risk factors:</a:t>
            </a:r>
          </a:p>
          <a:p>
            <a:pPr lvl="1"/>
            <a:r>
              <a:rPr lang="en-US" dirty="0"/>
              <a:t> four binary categorical variables, presence of cardiovascular disease, smoking status, presence of diabetes, and treatment for hypertension</a:t>
            </a:r>
          </a:p>
          <a:p>
            <a:pPr lvl="1"/>
            <a:r>
              <a:rPr lang="en-US" dirty="0"/>
              <a:t>four continuous risk factors, age, systolic blood pressure, body mass index, and cholesterol level.</a:t>
            </a:r>
          </a:p>
        </p:txBody>
      </p:sp>
    </p:spTree>
    <p:extLst>
      <p:ext uri="{BB962C8B-B14F-4D97-AF65-F5344CB8AC3E}">
        <p14:creationId xmlns:p14="http://schemas.microsoft.com/office/powerpoint/2010/main" val="361486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52126" y="96819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Analyses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32817" y="1947134"/>
            <a:ext cx="10726366" cy="319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8FD9F334-0583-46EC-BCC4-514FD08BE777}"/>
              </a:ext>
            </a:extLst>
          </p:cNvPr>
          <p:cNvSpPr txBox="1">
            <a:spLocks/>
          </p:cNvSpPr>
          <p:nvPr/>
        </p:nvSpPr>
        <p:spPr>
          <a:xfrm>
            <a:off x="647900" y="1361058"/>
            <a:ext cx="10896199" cy="413588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Univariate Kaplan-Meier Curves for each risk factor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Cox proportional hazards model with backwards selection for 10-year risk profiles</a:t>
            </a:r>
          </a:p>
          <a:p>
            <a:endParaRPr lang="en-US" dirty="0"/>
          </a:p>
          <a:p>
            <a:r>
              <a:rPr lang="en-US" dirty="0"/>
              <a:t>Descriptive statistics of period 1 vs period 2 to analyze change in risk factors over time</a:t>
            </a:r>
          </a:p>
        </p:txBody>
      </p:sp>
    </p:spTree>
    <p:extLst>
      <p:ext uri="{BB962C8B-B14F-4D97-AF65-F5344CB8AC3E}">
        <p14:creationId xmlns:p14="http://schemas.microsoft.com/office/powerpoint/2010/main" val="1792734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52126" y="137954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Aim 1a: Kaplan-Meier Curves</a:t>
            </a:r>
          </a:p>
          <a:p>
            <a:pPr algn="ctr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32817" y="1947134"/>
            <a:ext cx="10726366" cy="319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B40D8F1B-9C8A-470C-880A-CBB80D91D5DC}"/>
              </a:ext>
            </a:extLst>
          </p:cNvPr>
          <p:cNvSpPr txBox="1">
            <a:spLocks/>
          </p:cNvSpPr>
          <p:nvPr/>
        </p:nvSpPr>
        <p:spPr>
          <a:xfrm>
            <a:off x="652127" y="1393977"/>
            <a:ext cx="5156392" cy="40700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D858EF3-6746-4DDF-B442-A17549C133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" y="1360730"/>
            <a:ext cx="5353050" cy="3781425"/>
          </a:xfrm>
          <a:prstGeom prst="rect">
            <a:avLst/>
          </a:prstGeom>
        </p:spPr>
      </p:pic>
      <p:pic>
        <p:nvPicPr>
          <p:cNvPr id="8" name="Picture 7" descr="A picture containing chart&#10;&#10;Description automatically generated">
            <a:extLst>
              <a:ext uri="{FF2B5EF4-FFF2-40B4-BE49-F238E27FC236}">
                <a16:creationId xmlns:a16="http://schemas.microsoft.com/office/drawing/2014/main" id="{3E10B09A-EF89-4B92-A610-832F1A9120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79702"/>
            <a:ext cx="523875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819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873061" y="1963138"/>
            <a:ext cx="3187826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3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Aim 1b: Cox Proportional Hazards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32817" y="1947134"/>
            <a:ext cx="10726366" cy="319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4B53174-3C95-48E2-BF0A-998A2067AB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1155021"/>
              </p:ext>
            </p:extLst>
          </p:nvPr>
        </p:nvGraphicFramePr>
        <p:xfrm>
          <a:off x="4416135" y="2130136"/>
          <a:ext cx="7574975" cy="2213262"/>
        </p:xfrm>
        <a:graphic>
          <a:graphicData uri="http://schemas.openxmlformats.org/drawingml/2006/table">
            <a:tbl>
              <a:tblPr>
                <a:tableStyleId>{E269D01E-BC32-4049-B463-5C60D7B0CCD2}</a:tableStyleId>
              </a:tblPr>
              <a:tblGrid>
                <a:gridCol w="720614">
                  <a:extLst>
                    <a:ext uri="{9D8B030D-6E8A-4147-A177-3AD203B41FA5}">
                      <a16:colId xmlns:a16="http://schemas.microsoft.com/office/drawing/2014/main" val="621191220"/>
                    </a:ext>
                  </a:extLst>
                </a:gridCol>
                <a:gridCol w="528202">
                  <a:extLst>
                    <a:ext uri="{9D8B030D-6E8A-4147-A177-3AD203B41FA5}">
                      <a16:colId xmlns:a16="http://schemas.microsoft.com/office/drawing/2014/main" val="1418008724"/>
                    </a:ext>
                  </a:extLst>
                </a:gridCol>
                <a:gridCol w="502660">
                  <a:extLst>
                    <a:ext uri="{9D8B030D-6E8A-4147-A177-3AD203B41FA5}">
                      <a16:colId xmlns:a16="http://schemas.microsoft.com/office/drawing/2014/main" val="2174148790"/>
                    </a:ext>
                  </a:extLst>
                </a:gridCol>
                <a:gridCol w="667830">
                  <a:extLst>
                    <a:ext uri="{9D8B030D-6E8A-4147-A177-3AD203B41FA5}">
                      <a16:colId xmlns:a16="http://schemas.microsoft.com/office/drawing/2014/main" val="3186666362"/>
                    </a:ext>
                  </a:extLst>
                </a:gridCol>
                <a:gridCol w="589502">
                  <a:extLst>
                    <a:ext uri="{9D8B030D-6E8A-4147-A177-3AD203B41FA5}">
                      <a16:colId xmlns:a16="http://schemas.microsoft.com/office/drawing/2014/main" val="2969476670"/>
                    </a:ext>
                  </a:extLst>
                </a:gridCol>
                <a:gridCol w="502660">
                  <a:extLst>
                    <a:ext uri="{9D8B030D-6E8A-4147-A177-3AD203B41FA5}">
                      <a16:colId xmlns:a16="http://schemas.microsoft.com/office/drawing/2014/main" val="2234221601"/>
                    </a:ext>
                  </a:extLst>
                </a:gridCol>
                <a:gridCol w="586095">
                  <a:extLst>
                    <a:ext uri="{9D8B030D-6E8A-4147-A177-3AD203B41FA5}">
                      <a16:colId xmlns:a16="http://schemas.microsoft.com/office/drawing/2014/main" val="4197606183"/>
                    </a:ext>
                  </a:extLst>
                </a:gridCol>
                <a:gridCol w="703587">
                  <a:extLst>
                    <a:ext uri="{9D8B030D-6E8A-4147-A177-3AD203B41FA5}">
                      <a16:colId xmlns:a16="http://schemas.microsoft.com/office/drawing/2014/main" val="3620322109"/>
                    </a:ext>
                  </a:extLst>
                </a:gridCol>
                <a:gridCol w="502660">
                  <a:extLst>
                    <a:ext uri="{9D8B030D-6E8A-4147-A177-3AD203B41FA5}">
                      <a16:colId xmlns:a16="http://schemas.microsoft.com/office/drawing/2014/main" val="1167839475"/>
                    </a:ext>
                  </a:extLst>
                </a:gridCol>
                <a:gridCol w="667830">
                  <a:extLst>
                    <a:ext uri="{9D8B030D-6E8A-4147-A177-3AD203B41FA5}">
                      <a16:colId xmlns:a16="http://schemas.microsoft.com/office/drawing/2014/main" val="2995440"/>
                    </a:ext>
                  </a:extLst>
                </a:gridCol>
                <a:gridCol w="589502">
                  <a:extLst>
                    <a:ext uri="{9D8B030D-6E8A-4147-A177-3AD203B41FA5}">
                      <a16:colId xmlns:a16="http://schemas.microsoft.com/office/drawing/2014/main" val="507890328"/>
                    </a:ext>
                  </a:extLst>
                </a:gridCol>
                <a:gridCol w="502660">
                  <a:extLst>
                    <a:ext uri="{9D8B030D-6E8A-4147-A177-3AD203B41FA5}">
                      <a16:colId xmlns:a16="http://schemas.microsoft.com/office/drawing/2014/main" val="1096851808"/>
                    </a:ext>
                  </a:extLst>
                </a:gridCol>
                <a:gridCol w="511173">
                  <a:extLst>
                    <a:ext uri="{9D8B030D-6E8A-4147-A177-3AD203B41FA5}">
                      <a16:colId xmlns:a16="http://schemas.microsoft.com/office/drawing/2014/main" val="1155515564"/>
                    </a:ext>
                  </a:extLst>
                </a:gridCol>
              </a:tblGrid>
              <a:tr h="368877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Males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Females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extLst>
                  <a:ext uri="{0D108BD9-81ED-4DB2-BD59-A6C34878D82A}">
                    <a16:rowId xmlns:a16="http://schemas.microsoft.com/office/drawing/2014/main" val="1528458889"/>
                  </a:ext>
                </a:extLst>
              </a:tr>
              <a:tr h="368877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coef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HR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se(</a:t>
                      </a:r>
                      <a:r>
                        <a:rPr lang="en-US" sz="1100" u="none" strike="noStrike" dirty="0" err="1">
                          <a:effectLst/>
                        </a:rPr>
                        <a:t>coef</a:t>
                      </a:r>
                      <a:r>
                        <a:rPr lang="en-US" sz="1100" u="none" strike="noStrike" dirty="0">
                          <a:effectLst/>
                        </a:rPr>
                        <a:t>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P-value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lower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upper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coef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HR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se(coef)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P-value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lower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upper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extLst>
                  <a:ext uri="{0D108BD9-81ED-4DB2-BD59-A6C34878D82A}">
                    <a16:rowId xmlns:a16="http://schemas.microsoft.com/office/drawing/2014/main" val="3532643948"/>
                  </a:ext>
                </a:extLst>
              </a:tr>
              <a:tr h="36887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Age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0.064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1.066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0.019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0.001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1.027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1.107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0.071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1.074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0.02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&lt;0.001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1.034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1.116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extLst>
                  <a:ext uri="{0D108BD9-81ED-4DB2-BD59-A6C34878D82A}">
                    <a16:rowId xmlns:a16="http://schemas.microsoft.com/office/drawing/2014/main" val="1043820340"/>
                  </a:ext>
                </a:extLst>
              </a:tr>
              <a:tr h="36887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SYS BP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0.033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1.034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0.006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&lt;0.001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1.022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1.046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0.026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1.026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0.004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&lt;0.001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1.018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1.035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extLst>
                  <a:ext uri="{0D108BD9-81ED-4DB2-BD59-A6C34878D82A}">
                    <a16:rowId xmlns:a16="http://schemas.microsoft.com/office/drawing/2014/main" val="3125955427"/>
                  </a:ext>
                </a:extLst>
              </a:tr>
              <a:tr h="36887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Smoke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0.652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1.919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0.316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0.039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1.034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3.564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NA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NA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NA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NA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NA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NA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extLst>
                  <a:ext uri="{0D108BD9-81ED-4DB2-BD59-A6C34878D82A}">
                    <a16:rowId xmlns:a16="http://schemas.microsoft.com/office/drawing/2014/main" val="3604680803"/>
                  </a:ext>
                </a:extLst>
              </a:tr>
              <a:tr h="36887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Diabetes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1.568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4.799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0.423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&lt;0.001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2.096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10.989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NA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NA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NA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NA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NA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NA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45" marR="9145" marT="9145" marB="0" anchor="ctr"/>
                </a:tc>
                <a:extLst>
                  <a:ext uri="{0D108BD9-81ED-4DB2-BD59-A6C34878D82A}">
                    <a16:rowId xmlns:a16="http://schemas.microsoft.com/office/drawing/2014/main" val="675956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9930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Document 7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838200" y="171162"/>
            <a:ext cx="2840182" cy="2371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Aim 2: Risk Factor Change over time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A2AEA01-8C7F-484C-AE13-9C415CB6BE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8288480"/>
              </p:ext>
            </p:extLst>
          </p:nvPr>
        </p:nvGraphicFramePr>
        <p:xfrm>
          <a:off x="4206284" y="311728"/>
          <a:ext cx="7347541" cy="5569525"/>
        </p:xfrm>
        <a:graphic>
          <a:graphicData uri="http://schemas.openxmlformats.org/drawingml/2006/table">
            <a:tbl>
              <a:tblPr>
                <a:tableStyleId>{E269D01E-BC32-4049-B463-5C60D7B0CCD2}</a:tableStyleId>
              </a:tblPr>
              <a:tblGrid>
                <a:gridCol w="1265497">
                  <a:extLst>
                    <a:ext uri="{9D8B030D-6E8A-4147-A177-3AD203B41FA5}">
                      <a16:colId xmlns:a16="http://schemas.microsoft.com/office/drawing/2014/main" val="315408861"/>
                    </a:ext>
                  </a:extLst>
                </a:gridCol>
                <a:gridCol w="855246">
                  <a:extLst>
                    <a:ext uri="{9D8B030D-6E8A-4147-A177-3AD203B41FA5}">
                      <a16:colId xmlns:a16="http://schemas.microsoft.com/office/drawing/2014/main" val="2462777698"/>
                    </a:ext>
                  </a:extLst>
                </a:gridCol>
                <a:gridCol w="1252133">
                  <a:extLst>
                    <a:ext uri="{9D8B030D-6E8A-4147-A177-3AD203B41FA5}">
                      <a16:colId xmlns:a16="http://schemas.microsoft.com/office/drawing/2014/main" val="1582501816"/>
                    </a:ext>
                  </a:extLst>
                </a:gridCol>
                <a:gridCol w="1361266">
                  <a:extLst>
                    <a:ext uri="{9D8B030D-6E8A-4147-A177-3AD203B41FA5}">
                      <a16:colId xmlns:a16="http://schemas.microsoft.com/office/drawing/2014/main" val="880477799"/>
                    </a:ext>
                  </a:extLst>
                </a:gridCol>
                <a:gridCol w="1252133">
                  <a:extLst>
                    <a:ext uri="{9D8B030D-6E8A-4147-A177-3AD203B41FA5}">
                      <a16:colId xmlns:a16="http://schemas.microsoft.com/office/drawing/2014/main" val="2501005072"/>
                    </a:ext>
                  </a:extLst>
                </a:gridCol>
                <a:gridCol w="1361266">
                  <a:extLst>
                    <a:ext uri="{9D8B030D-6E8A-4147-A177-3AD203B41FA5}">
                      <a16:colId xmlns:a16="http://schemas.microsoft.com/office/drawing/2014/main" val="2254089090"/>
                    </a:ext>
                  </a:extLst>
                </a:gridCol>
              </a:tblGrid>
              <a:tr h="336149"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Females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Males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extLst>
                  <a:ext uri="{0D108BD9-81ED-4DB2-BD59-A6C34878D82A}">
                    <a16:rowId xmlns:a16="http://schemas.microsoft.com/office/drawing/2014/main" val="3446307476"/>
                  </a:ext>
                </a:extLst>
              </a:tr>
              <a:tr h="336149"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level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Period 1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Period 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Period 1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Period 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extLst>
                  <a:ext uri="{0D108BD9-81ED-4DB2-BD59-A6C34878D82A}">
                    <a16:rowId xmlns:a16="http://schemas.microsoft.com/office/drawing/2014/main" val="1023345328"/>
                  </a:ext>
                </a:extLst>
              </a:tr>
              <a:tr h="336149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n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2490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2239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1944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effectLst/>
                        </a:rPr>
                        <a:t>1691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extLst>
                  <a:ext uri="{0D108BD9-81ED-4DB2-BD59-A6C34878D82A}">
                    <a16:rowId xmlns:a16="http://schemas.microsoft.com/office/drawing/2014/main" val="4284161752"/>
                  </a:ext>
                </a:extLst>
              </a:tr>
              <a:tr h="336149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age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50.03 ± 8.64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55.66 ± 8.56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49.79 ± 8.72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55.1 ± 8.51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extLst>
                  <a:ext uri="{0D108BD9-81ED-4DB2-BD59-A6C34878D82A}">
                    <a16:rowId xmlns:a16="http://schemas.microsoft.com/office/drawing/2014/main" val="2743854567"/>
                  </a:ext>
                </a:extLst>
              </a:tr>
              <a:tr h="59979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sysbp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133.82 ± 24.46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138.06 ± 24.3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131.74 ± 19.44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135.48 ± 19.9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extLst>
                  <a:ext uri="{0D108BD9-81ED-4DB2-BD59-A6C34878D82A}">
                    <a16:rowId xmlns:a16="http://schemas.microsoft.com/office/drawing/2014/main" val="2462691712"/>
                  </a:ext>
                </a:extLst>
              </a:tr>
              <a:tr h="336149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bpmeds (%)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2349 ( 95.8)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1920 ( 87.7)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1880 ( 97.8)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1553 ( 93.9)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extLst>
                  <a:ext uri="{0D108BD9-81ED-4DB2-BD59-A6C34878D82A}">
                    <a16:rowId xmlns:a16="http://schemas.microsoft.com/office/drawing/2014/main" val="1727803339"/>
                  </a:ext>
                </a:extLst>
              </a:tr>
              <a:tr h="336149"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1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102 ( 4.2)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270 ( 12.3)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42 ( 2.2)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101 ( 6.1)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extLst>
                  <a:ext uri="{0D108BD9-81ED-4DB2-BD59-A6C34878D82A}">
                    <a16:rowId xmlns:a16="http://schemas.microsoft.com/office/drawing/2014/main" val="2546594454"/>
                  </a:ext>
                </a:extLst>
              </a:tr>
              <a:tr h="336149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cursmoke (%)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1484 ( 59.6)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1392 ( 62.2)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769 ( 39.6)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811 ( 48.0)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extLst>
                  <a:ext uri="{0D108BD9-81ED-4DB2-BD59-A6C34878D82A}">
                    <a16:rowId xmlns:a16="http://schemas.microsoft.com/office/drawing/2014/main" val="4082377338"/>
                  </a:ext>
                </a:extLst>
              </a:tr>
              <a:tr h="336149"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1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1006 ( 40.4)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847 ( 37.8)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1175 ( 60.4)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880 ( 52.0)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extLst>
                  <a:ext uri="{0D108BD9-81ED-4DB2-BD59-A6C34878D82A}">
                    <a16:rowId xmlns:a16="http://schemas.microsoft.com/office/drawing/2014/main" val="184318632"/>
                  </a:ext>
                </a:extLst>
              </a:tr>
              <a:tr h="59979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totchol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239.68 ± 46.22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255.67 ± 47.53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233.58 ± 42.36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241.82 ± 42.14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extLst>
                  <a:ext uri="{0D108BD9-81ED-4DB2-BD59-A6C34878D82A}">
                    <a16:rowId xmlns:a16="http://schemas.microsoft.com/office/drawing/2014/main" val="2261176282"/>
                  </a:ext>
                </a:extLst>
              </a:tr>
              <a:tr h="336149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bmi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25.59 ± 4.56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25.65 ± 4.58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26.17 ± 3.41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26.23 ± 3.4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extLst>
                  <a:ext uri="{0D108BD9-81ED-4DB2-BD59-A6C34878D82A}">
                    <a16:rowId xmlns:a16="http://schemas.microsoft.com/office/drawing/2014/main" val="3348857508"/>
                  </a:ext>
                </a:extLst>
              </a:tr>
              <a:tr h="336149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diabetes (%)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2428 ( 97.5)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2158 ( 96.4)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1885 ( 97.0)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1617 ( 95.6)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extLst>
                  <a:ext uri="{0D108BD9-81ED-4DB2-BD59-A6C34878D82A}">
                    <a16:rowId xmlns:a16="http://schemas.microsoft.com/office/drawing/2014/main" val="3399061949"/>
                  </a:ext>
                </a:extLst>
              </a:tr>
              <a:tr h="336149"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1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62 ( 2.5)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81 ( 3.6)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59 ( 3.0)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74 ( 4.4)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extLst>
                  <a:ext uri="{0D108BD9-81ED-4DB2-BD59-A6C34878D82A}">
                    <a16:rowId xmlns:a16="http://schemas.microsoft.com/office/drawing/2014/main" val="1892820506"/>
                  </a:ext>
                </a:extLst>
              </a:tr>
              <a:tr h="336149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cvd (%)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0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1988 ( 79.8)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1772 ( 79.1)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1231 ( 63.3)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1094 ( 64.7)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extLst>
                  <a:ext uri="{0D108BD9-81ED-4DB2-BD59-A6C34878D82A}">
                    <a16:rowId xmlns:a16="http://schemas.microsoft.com/office/drawing/2014/main" val="1419553057"/>
                  </a:ext>
                </a:extLst>
              </a:tr>
              <a:tr h="336149"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1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502 ( 20.2)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467 ( 20.9)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713 ( 36.7)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597 ( 35.3)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3" marR="13363" marT="13363" marB="0" anchor="ctr"/>
                </a:tc>
                <a:extLst>
                  <a:ext uri="{0D108BD9-81ED-4DB2-BD59-A6C34878D82A}">
                    <a16:rowId xmlns:a16="http://schemas.microsoft.com/office/drawing/2014/main" val="19884543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4889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52126" y="96819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Implications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32817" y="1947134"/>
            <a:ext cx="10726366" cy="319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8FD9F334-0583-46EC-BCC4-514FD08BE777}"/>
              </a:ext>
            </a:extLst>
          </p:cNvPr>
          <p:cNvSpPr txBox="1">
            <a:spLocks/>
          </p:cNvSpPr>
          <p:nvPr/>
        </p:nvSpPr>
        <p:spPr>
          <a:xfrm>
            <a:off x="647900" y="1361058"/>
            <a:ext cx="10896199" cy="413588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Risk factors for stroke males:</a:t>
            </a:r>
          </a:p>
          <a:p>
            <a:pPr lvl="1"/>
            <a:r>
              <a:rPr lang="en-US" dirty="0"/>
              <a:t>Age, Systolic blood pressure, smoking ,and diabetes</a:t>
            </a:r>
          </a:p>
          <a:p>
            <a:r>
              <a:rPr lang="en-US" dirty="0"/>
              <a:t>Risk factors for stoke females:</a:t>
            </a:r>
          </a:p>
          <a:p>
            <a:pPr lvl="1"/>
            <a:r>
              <a:rPr lang="en-US" dirty="0"/>
              <a:t>Age and systolic blood pressure</a:t>
            </a:r>
          </a:p>
          <a:p>
            <a:r>
              <a:rPr lang="en-US" dirty="0"/>
              <a:t>Investigate change in blood pressure and age over time (confounder? Mediator?)</a:t>
            </a:r>
          </a:p>
          <a:p>
            <a:r>
              <a:rPr lang="en-US" dirty="0"/>
              <a:t>Investigate change in smoking over time (coping mechanisms?)</a:t>
            </a:r>
          </a:p>
          <a:p>
            <a:r>
              <a:rPr lang="en-US" dirty="0"/>
              <a:t>Limitations:</a:t>
            </a:r>
          </a:p>
          <a:p>
            <a:pPr lvl="1"/>
            <a:r>
              <a:rPr lang="en-US" dirty="0"/>
              <a:t>Number of strokes is low (sample size)</a:t>
            </a:r>
          </a:p>
          <a:p>
            <a:pPr lvl="1"/>
            <a:r>
              <a:rPr lang="en-US" dirty="0"/>
              <a:t>Changing risk factors over time</a:t>
            </a:r>
          </a:p>
        </p:txBody>
      </p:sp>
    </p:spTree>
    <p:extLst>
      <p:ext uri="{BB962C8B-B14F-4D97-AF65-F5344CB8AC3E}">
        <p14:creationId xmlns:p14="http://schemas.microsoft.com/office/powerpoint/2010/main" val="1683345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604670C-E670-CE47-9545-E6736381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6261"/>
            <a:ext cx="12191999" cy="695076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5F7BDD8-8641-8841-9B92-E853C2D4F027}"/>
              </a:ext>
            </a:extLst>
          </p:cNvPr>
          <p:cNvSpPr/>
          <p:nvPr/>
        </p:nvSpPr>
        <p:spPr>
          <a:xfrm>
            <a:off x="1" y="2025525"/>
            <a:ext cx="7858584" cy="894007"/>
          </a:xfrm>
          <a:prstGeom prst="rect">
            <a:avLst/>
          </a:prstGeom>
          <a:solidFill>
            <a:srgbClr val="CFB87C">
              <a:alpha val="85098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B4D204A-4FCA-0344-A580-1895CAC5DF14}"/>
              </a:ext>
            </a:extLst>
          </p:cNvPr>
          <p:cNvSpPr txBox="1">
            <a:spLocks/>
          </p:cNvSpPr>
          <p:nvPr/>
        </p:nvSpPr>
        <p:spPr>
          <a:xfrm>
            <a:off x="1457490" y="1929783"/>
            <a:ext cx="9144000" cy="108549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THANK YOU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1BA0C49-94AF-6348-A500-6FFC79924F5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57490" y="1219201"/>
            <a:ext cx="6401094" cy="61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707544"/>
      </p:ext>
    </p:extLst>
  </p:cSld>
  <p:clrMapOvr>
    <a:masterClrMapping/>
  </p:clrMapOvr>
</p:sld>
</file>

<file path=ppt/theme/theme1.xml><?xml version="1.0" encoding="utf-8"?>
<a:theme xmlns:a="http://schemas.openxmlformats.org/drawingml/2006/main" name="Intro Slide">
  <a:themeElements>
    <a:clrScheme name="CU01">
      <a:dk1>
        <a:srgbClr val="000000"/>
      </a:dk1>
      <a:lt1>
        <a:srgbClr val="FFFFFF"/>
      </a:lt1>
      <a:dk2>
        <a:srgbClr val="787878"/>
      </a:dk2>
      <a:lt2>
        <a:srgbClr val="EEECE1"/>
      </a:lt2>
      <a:accent1>
        <a:srgbClr val="CFB87C"/>
      </a:accent1>
      <a:accent2>
        <a:srgbClr val="A49566"/>
      </a:accent2>
      <a:accent3>
        <a:srgbClr val="7B704E"/>
      </a:accent3>
      <a:accent4>
        <a:srgbClr val="E8DDC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01_CUDenver.potx" id="{2CC2ADE1-23D8-884A-9C49-CB7BF9E01E05}" vid="{AB559019-ACC1-6943-AE2E-97CCA9DBCE9D}"/>
    </a:ext>
  </a:extLst>
</a:theme>
</file>

<file path=ppt/theme/theme2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3.xml><?xml version="1.0" encoding="utf-8"?>
<a:theme xmlns:a="http://schemas.openxmlformats.org/drawingml/2006/main" name="Thank You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Marquee">
    <a:dk1>
      <a:srgbClr val="000000"/>
    </a:dk1>
    <a:lt1>
      <a:sysClr val="window" lastClr="FFFFFF"/>
    </a:lt1>
    <a:dk2>
      <a:srgbClr val="5E5E5E"/>
    </a:dk2>
    <a:lt2>
      <a:srgbClr val="DDDDDD"/>
    </a:lt2>
    <a:accent1>
      <a:srgbClr val="418AB3"/>
    </a:accent1>
    <a:accent2>
      <a:srgbClr val="A6B727"/>
    </a:accent2>
    <a:accent3>
      <a:srgbClr val="F69200"/>
    </a:accent3>
    <a:accent4>
      <a:srgbClr val="838383"/>
    </a:accent4>
    <a:accent5>
      <a:srgbClr val="FEC306"/>
    </a:accent5>
    <a:accent6>
      <a:srgbClr val="DF5327"/>
    </a:accent6>
    <a:hlink>
      <a:srgbClr val="F59E00"/>
    </a:hlink>
    <a:folHlink>
      <a:srgbClr val="B2B2B2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581A84E6F8D594CAD21E6B680B5374E" ma:contentTypeVersion="8" ma:contentTypeDescription="Create a new document." ma:contentTypeScope="" ma:versionID="9b83884a4ade47f92da577b9a318b867">
  <xsd:schema xmlns:xsd="http://www.w3.org/2001/XMLSchema" xmlns:xs="http://www.w3.org/2001/XMLSchema" xmlns:p="http://schemas.microsoft.com/office/2006/metadata/properties" xmlns:ns2="b8d7004c-99d1-4762-a4f6-96477f3fda9e" targetNamespace="http://schemas.microsoft.com/office/2006/metadata/properties" ma:root="true" ma:fieldsID="0d2953752a358e8f87ced58dc829fa9a" ns2:_="">
    <xsd:import namespace="b8d7004c-99d1-4762-a4f6-96477f3fda9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d7004c-99d1-4762-a4f6-96477f3fda9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C50C7C1-EF3A-4465-A45E-A625A859B0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d7004c-99d1-4762-a4f6-96477f3fda9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6A51F30-A19D-47CE-8D9D-18A2A0D7992C}">
  <ds:schemaRefs>
    <ds:schemaRef ds:uri="b8d7004c-99d1-4762-a4f6-96477f3fda9e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elements/1.1/"/>
    <ds:schemaRef ds:uri="http://schemas.microsoft.com/office/infopath/2007/PartnerControls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A80AC08A-0DAE-4BD4-BF14-6BEAE173DF3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21153</TotalTime>
  <Words>523</Words>
  <Application>Microsoft Office PowerPoint</Application>
  <PresentationFormat>Widescreen</PresentationFormat>
  <Paragraphs>176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Meiryo</vt:lpstr>
      <vt:lpstr>Arial</vt:lpstr>
      <vt:lpstr>Arial Black</vt:lpstr>
      <vt:lpstr>Calibri</vt:lpstr>
      <vt:lpstr>Calibri Light</vt:lpstr>
      <vt:lpstr>Helvetica</vt:lpstr>
      <vt:lpstr>Helvetica Light</vt:lpstr>
      <vt:lpstr>Wingdings</vt:lpstr>
      <vt:lpstr>Intro Slide</vt:lpstr>
      <vt:lpstr>Office Theme</vt:lpstr>
      <vt:lpstr>Thank You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Adams, Sarah</dc:creator>
  <cp:lastModifiedBy>Joe Froelicher</cp:lastModifiedBy>
  <cp:revision>148</cp:revision>
  <dcterms:created xsi:type="dcterms:W3CDTF">2020-01-27T22:52:20Z</dcterms:created>
  <dcterms:modified xsi:type="dcterms:W3CDTF">2021-11-24T04:01:38Z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0x0101008581A84E6F8D594CAD21E6B680B5374E</vt:lpwstr>
  </property>
</Properties>
</file>